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3.xml" ContentType="application/vnd.openxmlformats-officedocument.drawingml.chart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  <p:sldId id="264" r:id="rId12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E5DEC9-D682-4B97-8058-AF9311205FFA}" v="14" dt="2026-05-21T01:59:17.4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67" y="7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03 中村 晶代" userId="d83e5f54-874d-4371-8a03-32ebfc0983e9" providerId="ADAL" clId="{DC129609-AE25-4610-89D0-EFCC9311C2D0}"/>
    <pc:docChg chg="undo redo custSel addSld delSld modSld">
      <pc:chgData name="03 中村 晶代" userId="d83e5f54-874d-4371-8a03-32ebfc0983e9" providerId="ADAL" clId="{DC129609-AE25-4610-89D0-EFCC9311C2D0}" dt="2026-05-21T02:43:10.165" v="3220" actId="20577"/>
      <pc:docMkLst>
        <pc:docMk/>
      </pc:docMkLst>
      <pc:sldChg chg="modSp mod">
        <pc:chgData name="03 中村 晶代" userId="d83e5f54-874d-4371-8a03-32ebfc0983e9" providerId="ADAL" clId="{DC129609-AE25-4610-89D0-EFCC9311C2D0}" dt="2026-05-20T06:51:54.634" v="42" actId="20577"/>
        <pc:sldMkLst>
          <pc:docMk/>
          <pc:sldMk cId="0" sldId="256"/>
        </pc:sldMkLst>
        <pc:spChg chg="mod">
          <ac:chgData name="03 中村 晶代" userId="d83e5f54-874d-4371-8a03-32ebfc0983e9" providerId="ADAL" clId="{DC129609-AE25-4610-89D0-EFCC9311C2D0}" dt="2026-05-20T06:49:22.668" v="15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0T06:49:27.595" v="16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0T06:51:54.634" v="42" actId="20577"/>
          <ac:spMkLst>
            <pc:docMk/>
            <pc:sldMk cId="0" sldId="256"/>
            <ac:spMk id="4" creationId="{00000000-0000-0000-0000-000000000000}"/>
          </ac:spMkLst>
        </pc:spChg>
      </pc:sldChg>
      <pc:sldChg chg="addSp delSp modSp mod">
        <pc:chgData name="03 中村 晶代" userId="d83e5f54-874d-4371-8a03-32ebfc0983e9" providerId="ADAL" clId="{DC129609-AE25-4610-89D0-EFCC9311C2D0}" dt="2026-05-21T02:02:43.313" v="2666" actId="20577"/>
        <pc:sldMkLst>
          <pc:docMk/>
          <pc:sldMk cId="0" sldId="259"/>
        </pc:sldMkLst>
        <pc:spChg chg="mod">
          <ac:chgData name="03 中村 晶代" userId="d83e5f54-874d-4371-8a03-32ebfc0983e9" providerId="ADAL" clId="{DC129609-AE25-4610-89D0-EFCC9311C2D0}" dt="2026-05-21T02:02:43.313" v="2666" actId="20577"/>
          <ac:spMkLst>
            <pc:docMk/>
            <pc:sldMk cId="0" sldId="259"/>
            <ac:spMk id="2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12:05.676" v="777" actId="20577"/>
          <ac:spMkLst>
            <pc:docMk/>
            <pc:sldMk cId="0" sldId="259"/>
            <ac:spMk id="5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14:40.666" v="978" actId="20577"/>
          <ac:spMkLst>
            <pc:docMk/>
            <pc:sldMk cId="0" sldId="259"/>
            <ac:spMk id="7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38:59.924" v="1593" actId="14100"/>
          <ac:spMkLst>
            <pc:docMk/>
            <pc:sldMk cId="0" sldId="259"/>
            <ac:spMk id="8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38:28.642" v="1589" actId="14100"/>
          <ac:spMkLst>
            <pc:docMk/>
            <pc:sldMk cId="0" sldId="259"/>
            <ac:spMk id="16" creationId="{00000000-0000-0000-0000-000000000000}"/>
          </ac:spMkLst>
        </pc:spChg>
        <pc:spChg chg="mod ord">
          <ac:chgData name="03 中村 晶代" userId="d83e5f54-874d-4371-8a03-32ebfc0983e9" providerId="ADAL" clId="{DC129609-AE25-4610-89D0-EFCC9311C2D0}" dt="2026-05-21T01:47:35.207" v="1625" actId="6549"/>
          <ac:spMkLst>
            <pc:docMk/>
            <pc:sldMk cId="0" sldId="259"/>
            <ac:spMk id="17" creationId="{00000000-0000-0000-0000-000000000000}"/>
          </ac:spMkLst>
        </pc:spChg>
        <pc:spChg chg="del mod ord">
          <ac:chgData name="03 中村 晶代" userId="d83e5f54-874d-4371-8a03-32ebfc0983e9" providerId="ADAL" clId="{DC129609-AE25-4610-89D0-EFCC9311C2D0}" dt="2026-05-21T01:59:08.939" v="2562" actId="21"/>
          <ac:spMkLst>
            <pc:docMk/>
            <pc:sldMk cId="0" sldId="259"/>
            <ac:spMk id="18" creationId="{00000000-0000-0000-0000-000000000000}"/>
          </ac:spMkLst>
        </pc:spChg>
        <pc:spChg chg="del mod ord">
          <ac:chgData name="03 中村 晶代" userId="d83e5f54-874d-4371-8a03-32ebfc0983e9" providerId="ADAL" clId="{DC129609-AE25-4610-89D0-EFCC9311C2D0}" dt="2026-05-21T01:58:58.391" v="2560" actId="21"/>
          <ac:spMkLst>
            <pc:docMk/>
            <pc:sldMk cId="0" sldId="259"/>
            <ac:spMk id="19" creationId="{00000000-0000-0000-0000-000000000000}"/>
          </ac:spMkLst>
        </pc:spChg>
        <pc:spChg chg="mod ord">
          <ac:chgData name="03 中村 晶代" userId="d83e5f54-874d-4371-8a03-32ebfc0983e9" providerId="ADAL" clId="{DC129609-AE25-4610-89D0-EFCC9311C2D0}" dt="2026-05-21T01:42:12.516" v="1595" actId="14100"/>
          <ac:spMkLst>
            <pc:docMk/>
            <pc:sldMk cId="0" sldId="259"/>
            <ac:spMk id="24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55:06.385" v="2221" actId="1076"/>
          <ac:spMkLst>
            <pc:docMk/>
            <pc:sldMk cId="0" sldId="259"/>
            <ac:spMk id="25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55:29.900" v="2225" actId="14100"/>
          <ac:spMkLst>
            <pc:docMk/>
            <pc:sldMk cId="0" sldId="259"/>
            <ac:spMk id="26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1:55:14.142" v="2222" actId="14100"/>
          <ac:spMkLst>
            <pc:docMk/>
            <pc:sldMk cId="0" sldId="259"/>
            <ac:spMk id="27" creationId="{00000000-0000-0000-0000-000000000000}"/>
          </ac:spMkLst>
        </pc:spChg>
        <pc:spChg chg="add mod">
          <ac:chgData name="03 中村 晶代" userId="d83e5f54-874d-4371-8a03-32ebfc0983e9" providerId="ADAL" clId="{DC129609-AE25-4610-89D0-EFCC9311C2D0}" dt="2026-05-21T01:24:57.780" v="1168"/>
          <ac:spMkLst>
            <pc:docMk/>
            <pc:sldMk cId="0" sldId="259"/>
            <ac:spMk id="28" creationId="{4B0D97CF-6383-8548-1635-11BA49E08452}"/>
          </ac:spMkLst>
        </pc:spChg>
        <pc:spChg chg="add del mod">
          <ac:chgData name="03 中村 晶代" userId="d83e5f54-874d-4371-8a03-32ebfc0983e9" providerId="ADAL" clId="{DC129609-AE25-4610-89D0-EFCC9311C2D0}" dt="2026-05-21T01:37:44.355" v="1583" actId="21"/>
          <ac:spMkLst>
            <pc:docMk/>
            <pc:sldMk cId="0" sldId="259"/>
            <ac:spMk id="29" creationId="{DB6B8FEA-1E6A-38F2-58DF-7B21FAF27744}"/>
          </ac:spMkLst>
        </pc:spChg>
        <pc:spChg chg="add del mod">
          <ac:chgData name="03 中村 晶代" userId="d83e5f54-874d-4371-8a03-32ebfc0983e9" providerId="ADAL" clId="{DC129609-AE25-4610-89D0-EFCC9311C2D0}" dt="2026-05-21T01:37:34.737" v="1580" actId="21"/>
          <ac:spMkLst>
            <pc:docMk/>
            <pc:sldMk cId="0" sldId="259"/>
            <ac:spMk id="30" creationId="{D72CBAA0-812E-75ED-2BE5-9747312C9563}"/>
          </ac:spMkLst>
        </pc:spChg>
        <pc:spChg chg="add del mod">
          <ac:chgData name="03 中村 晶代" userId="d83e5f54-874d-4371-8a03-32ebfc0983e9" providerId="ADAL" clId="{DC129609-AE25-4610-89D0-EFCC9311C2D0}" dt="2026-05-21T01:37:30.004" v="1579" actId="21"/>
          <ac:spMkLst>
            <pc:docMk/>
            <pc:sldMk cId="0" sldId="259"/>
            <ac:spMk id="31" creationId="{0E9CEDAE-4FCD-7C8C-3CF1-F2DD5D51C897}"/>
          </ac:spMkLst>
        </pc:spChg>
        <pc:spChg chg="add del mod">
          <ac:chgData name="03 中村 晶代" userId="d83e5f54-874d-4371-8a03-32ebfc0983e9" providerId="ADAL" clId="{DC129609-AE25-4610-89D0-EFCC9311C2D0}" dt="2026-05-21T01:37:11.365" v="1568" actId="1076"/>
          <ac:spMkLst>
            <pc:docMk/>
            <pc:sldMk cId="0" sldId="259"/>
            <ac:spMk id="32" creationId="{C10F3274-4E28-BFC2-6126-38D4FC58D3FC}"/>
          </ac:spMkLst>
        </pc:spChg>
        <pc:spChg chg="add mod">
          <ac:chgData name="03 中村 晶代" userId="d83e5f54-874d-4371-8a03-32ebfc0983e9" providerId="ADAL" clId="{DC129609-AE25-4610-89D0-EFCC9311C2D0}" dt="2026-05-21T01:58:52.429" v="2559" actId="20577"/>
          <ac:spMkLst>
            <pc:docMk/>
            <pc:sldMk cId="0" sldId="259"/>
            <ac:spMk id="33" creationId="{5A82FDE7-DD19-E680-8B6C-278A22FB65C4}"/>
          </ac:spMkLst>
        </pc:spChg>
        <pc:spChg chg="add mod">
          <ac:chgData name="03 中村 晶代" userId="d83e5f54-874d-4371-8a03-32ebfc0983e9" providerId="ADAL" clId="{DC129609-AE25-4610-89D0-EFCC9311C2D0}" dt="2026-05-21T02:01:50.367" v="2627" actId="14100"/>
          <ac:spMkLst>
            <pc:docMk/>
            <pc:sldMk cId="0" sldId="259"/>
            <ac:spMk id="34" creationId="{78298600-3911-6E0C-BA06-5DE08043B733}"/>
          </ac:spMkLst>
        </pc:spChg>
      </pc:sldChg>
      <pc:sldChg chg="modSp del mod">
        <pc:chgData name="03 中村 晶代" userId="d83e5f54-874d-4371-8a03-32ebfc0983e9" providerId="ADAL" clId="{DC129609-AE25-4610-89D0-EFCC9311C2D0}" dt="2026-05-20T09:02:02.173" v="738" actId="2696"/>
        <pc:sldMkLst>
          <pc:docMk/>
          <pc:sldMk cId="0" sldId="263"/>
        </pc:sldMkLst>
        <pc:spChg chg="mod">
          <ac:chgData name="03 中村 晶代" userId="d83e5f54-874d-4371-8a03-32ebfc0983e9" providerId="ADAL" clId="{DC129609-AE25-4610-89D0-EFCC9311C2D0}" dt="2026-05-20T07:04:25.526" v="493" actId="2711"/>
          <ac:spMkLst>
            <pc:docMk/>
            <pc:sldMk cId="0" sldId="263"/>
            <ac:spMk id="6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0T07:05:17.445" v="521" actId="6549"/>
          <ac:spMkLst>
            <pc:docMk/>
            <pc:sldMk cId="0" sldId="263"/>
            <ac:spMk id="9" creationId="{00000000-0000-0000-0000-000000000000}"/>
          </ac:spMkLst>
        </pc:spChg>
      </pc:sldChg>
      <pc:sldChg chg="modSp mod">
        <pc:chgData name="03 中村 晶代" userId="d83e5f54-874d-4371-8a03-32ebfc0983e9" providerId="ADAL" clId="{DC129609-AE25-4610-89D0-EFCC9311C2D0}" dt="2026-05-21T02:43:10.165" v="3220" actId="20577"/>
        <pc:sldMkLst>
          <pc:docMk/>
          <pc:sldMk cId="0" sldId="264"/>
        </pc:sldMkLst>
        <pc:spChg chg="mod">
          <ac:chgData name="03 中村 晶代" userId="d83e5f54-874d-4371-8a03-32ebfc0983e9" providerId="ADAL" clId="{DC129609-AE25-4610-89D0-EFCC9311C2D0}" dt="2026-05-20T06:49:38.950" v="17" actId="14100"/>
          <ac:spMkLst>
            <pc:docMk/>
            <pc:sldMk cId="0" sldId="264"/>
            <ac:spMk id="2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0T06:49:43.559" v="18" actId="14100"/>
          <ac:spMkLst>
            <pc:docMk/>
            <pc:sldMk cId="0" sldId="264"/>
            <ac:spMk id="3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1T02:43:10.165" v="3220" actId="20577"/>
          <ac:spMkLst>
            <pc:docMk/>
            <pc:sldMk cId="0" sldId="264"/>
            <ac:spMk id="5" creationId="{00000000-0000-0000-0000-000000000000}"/>
          </ac:spMkLst>
        </pc:spChg>
        <pc:spChg chg="mod">
          <ac:chgData name="03 中村 晶代" userId="d83e5f54-874d-4371-8a03-32ebfc0983e9" providerId="ADAL" clId="{DC129609-AE25-4610-89D0-EFCC9311C2D0}" dt="2026-05-20T06:49:52.815" v="19" actId="14100"/>
          <ac:spMkLst>
            <pc:docMk/>
            <pc:sldMk cId="0" sldId="264"/>
            <ac:spMk id="21" creationId="{00000000-0000-0000-0000-000000000000}"/>
          </ac:spMkLst>
        </pc:spChg>
      </pc:sldChg>
      <pc:sldChg chg="modSp add mod setBg">
        <pc:chgData name="03 中村 晶代" userId="d83e5f54-874d-4371-8a03-32ebfc0983e9" providerId="ADAL" clId="{DC129609-AE25-4610-89D0-EFCC9311C2D0}" dt="2026-05-20T06:48:17.132" v="4" actId="13926"/>
        <pc:sldMkLst>
          <pc:docMk/>
          <pc:sldMk cId="0" sldId="265"/>
        </pc:sldMkLst>
        <pc:spChg chg="mod">
          <ac:chgData name="03 中村 晶代" userId="d83e5f54-874d-4371-8a03-32ebfc0983e9" providerId="ADAL" clId="{DC129609-AE25-4610-89D0-EFCC9311C2D0}" dt="2026-05-20T06:48:17.132" v="4" actId="13926"/>
          <ac:spMkLst>
            <pc:docMk/>
            <pc:sldMk cId="0" sldId="265"/>
            <ac:spMk id="2" creationId="{00000000-0000-0000-0000-000000000000}"/>
          </ac:spMkLst>
        </pc:spChg>
      </pc:sldChg>
      <pc:sldChg chg="add setBg">
        <pc:chgData name="03 中村 晶代" userId="d83e5f54-874d-4371-8a03-32ebfc0983e9" providerId="ADAL" clId="{DC129609-AE25-4610-89D0-EFCC9311C2D0}" dt="2026-05-20T06:47:44.789" v="2"/>
        <pc:sldMkLst>
          <pc:docMk/>
          <pc:sldMk cId="0" sldId="266"/>
        </pc:sldMkLst>
      </pc:sldChg>
      <pc:sldChg chg="add setBg">
        <pc:chgData name="03 中村 晶代" userId="d83e5f54-874d-4371-8a03-32ebfc0983e9" providerId="ADAL" clId="{DC129609-AE25-4610-89D0-EFCC9311C2D0}" dt="2026-05-20T06:48:00.183" v="3"/>
        <pc:sldMkLst>
          <pc:docMk/>
          <pc:sldMk cId="0" sldId="267"/>
        </pc:sldMkLst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部会別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B8960C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59B6-4388-8A37-94737AA5F5F7}"/>
              </c:ext>
            </c:extLst>
          </c:dPt>
          <c:dPt>
            <c:idx val="1"/>
            <c:bubble3D val="0"/>
            <c:spPr>
              <a:solidFill>
                <a:srgbClr val="4A6FA5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59B6-4388-8A37-94737AA5F5F7}"/>
              </c:ext>
            </c:extLst>
          </c:dPt>
          <c:dPt>
            <c:idx val="2"/>
            <c:bubble3D val="0"/>
            <c:spPr>
              <a:solidFill>
                <a:srgbClr val="C0C0C0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59B6-4388-8A37-94737AA5F5F7}"/>
              </c:ext>
            </c:extLst>
          </c:dPt>
          <c:dPt>
            <c:idx val="3"/>
            <c:bubble3D val="0"/>
            <c:spPr>
              <a:solidFill>
                <a:srgbClr val="2E4A7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59B6-4388-8A37-94737AA5F5F7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9B6-4388-8A37-94737AA5F5F7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9B6-4388-8A37-94737AA5F5F7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9B6-4388-8A37-94737AA5F5F7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12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9B6-4388-8A37-94737AA5F5F7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商業</c:v>
                </c:pt>
                <c:pt idx="1">
                  <c:v>工業</c:v>
                </c:pt>
                <c:pt idx="2">
                  <c:v>建設業</c:v>
                </c:pt>
                <c:pt idx="3">
                  <c:v>サービス業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246</c:v>
                </c:pt>
                <c:pt idx="1">
                  <c:v>231</c:v>
                </c:pt>
                <c:pt idx="2">
                  <c:v>339</c:v>
                </c:pt>
                <c:pt idx="3">
                  <c:v>651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9B6-4388-8A37-94737AA5F5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900">
              <a:solidFill>
                <a:srgbClr val="C0C0C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0F1B3D"/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巡回指導</c:v>
                </c:pt>
              </c:strCache>
            </c:strRef>
          </c:tx>
          <c:spPr>
            <a:solidFill>
              <a:srgbClr val="B8960C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製造業</c:v>
                </c:pt>
                <c:pt idx="1">
                  <c:v>建設業</c:v>
                </c:pt>
                <c:pt idx="2">
                  <c:v>小売業</c:v>
                </c:pt>
                <c:pt idx="3">
                  <c:v>卸売業</c:v>
                </c:pt>
                <c:pt idx="4">
                  <c:v>サービス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72</c:v>
                </c:pt>
                <c:pt idx="1">
                  <c:v>50</c:v>
                </c:pt>
                <c:pt idx="2">
                  <c:v>96</c:v>
                </c:pt>
                <c:pt idx="3">
                  <c:v>26</c:v>
                </c:pt>
                <c:pt idx="4">
                  <c:v>279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5B-43B6-8952-0EC19F7D113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窓口指導</c:v>
                </c:pt>
              </c:strCache>
            </c:strRef>
          </c:tx>
          <c:spPr>
            <a:solidFill>
              <a:srgbClr val="4A6FA5"/>
            </a:solidFill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製造業</c:v>
                </c:pt>
                <c:pt idx="1">
                  <c:v>建設業</c:v>
                </c:pt>
                <c:pt idx="2">
                  <c:v>小売業</c:v>
                </c:pt>
                <c:pt idx="3">
                  <c:v>卸売業</c:v>
                </c:pt>
                <c:pt idx="4">
                  <c:v>サービス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141</c:v>
                </c:pt>
                <c:pt idx="1">
                  <c:v>109</c:v>
                </c:pt>
                <c:pt idx="2">
                  <c:v>128</c:v>
                </c:pt>
                <c:pt idx="3">
                  <c:v>50</c:v>
                </c:pt>
                <c:pt idx="4">
                  <c:v>438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25B-43B6-8952-0EC19F7D113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C0C0C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6350" cap="flat">
              <a:solidFill>
                <a:srgbClr val="1A2B5A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800" b="0" i="0" u="none" strike="noStrike">
                <a:solidFill>
                  <a:srgbClr val="C0C0C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txPr>
        <a:bodyPr/>
        <a:lstStyle/>
        <a:p>
          <a:pPr>
            <a:defRPr sz="900">
              <a:solidFill>
                <a:srgbClr val="C0C0C0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solidFill>
      <a:srgbClr val="0F1B3D"/>
    </a:solidFill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1"/>
  <c:style val="2"/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支出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2B7DE9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0C0C-4302-846D-F86C60D1D6C1}"/>
              </c:ext>
            </c:extLst>
          </c:dPt>
          <c:dPt>
            <c:idx val="1"/>
            <c:bubble3D val="0"/>
            <c:spPr>
              <a:solidFill>
                <a:srgbClr val="3B82F6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0C0C-4302-846D-F86C60D1D6C1}"/>
              </c:ext>
            </c:extLst>
          </c:dPt>
          <c:dPt>
            <c:idx val="2"/>
            <c:bubble3D val="0"/>
            <c:spPr>
              <a:solidFill>
                <a:srgbClr val="60A5FA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0C0C-4302-846D-F86C60D1D6C1}"/>
              </c:ext>
            </c:extLst>
          </c:dPt>
          <c:dPt>
            <c:idx val="3"/>
            <c:bubble3D val="0"/>
            <c:spPr>
              <a:solidFill>
                <a:srgbClr val="93C5FD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7-0C0C-4302-846D-F86C60D1D6C1}"/>
              </c:ext>
            </c:extLst>
          </c:dPt>
          <c:dPt>
            <c:idx val="4"/>
            <c:bubble3D val="0"/>
            <c:spPr>
              <a:solidFill>
                <a:srgbClr val="BFDBFE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9-0C0C-4302-846D-F86C60D1D6C1}"/>
              </c:ext>
            </c:extLst>
          </c:dPt>
          <c:dPt>
            <c:idx val="5"/>
            <c:bubble3D val="0"/>
            <c:spPr>
              <a:solidFill>
                <a:srgbClr val="D1D5DB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B-0C0C-4302-846D-F86C60D1D6C1}"/>
              </c:ext>
            </c:extLst>
          </c:dPt>
          <c:dLbls>
            <c:dLbl>
              <c:idx val="0"/>
              <c:numFmt formatCode="0%" sourceLinked="0"/>
              <c:spPr/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1E2D3D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C0C-4302-846D-F86C60D1D6C1}"/>
                </c:ext>
              </c:extLst>
            </c:dLbl>
            <c:dLbl>
              <c:idx val="1"/>
              <c:numFmt formatCode="0%" sourceLinked="0"/>
              <c:spPr/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1E2D3D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C0C-4302-846D-F86C60D1D6C1}"/>
                </c:ext>
              </c:extLst>
            </c:dLbl>
            <c:dLbl>
              <c:idx val="2"/>
              <c:numFmt formatCode="0%" sourceLinked="0"/>
              <c:spPr/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1E2D3D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C0C-4302-846D-F86C60D1D6C1}"/>
                </c:ext>
              </c:extLst>
            </c:dLbl>
            <c:dLbl>
              <c:idx val="3"/>
              <c:numFmt formatCode="0%" sourceLinked="0"/>
              <c:spPr/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1E2D3D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0C0C-4302-846D-F86C60D1D6C1}"/>
                </c:ext>
              </c:extLst>
            </c:dLbl>
            <c:dLbl>
              <c:idx val="4"/>
              <c:numFmt formatCode="0%" sourceLinked="0"/>
              <c:spPr/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1E2D3D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C0C-4302-846D-F86C60D1D6C1}"/>
                </c:ext>
              </c:extLst>
            </c:dLbl>
            <c:dLbl>
              <c:idx val="5"/>
              <c:numFmt formatCode="0%" sourceLinked="0"/>
              <c:spPr/>
              <c:txPr>
                <a:bodyPr/>
                <a:lstStyle/>
                <a:p>
                  <a:pPr>
                    <a:defRPr sz="800" b="0" i="0" u="none" strike="noStrike">
                      <a:solidFill>
                        <a:srgbClr val="1E2D3D"/>
                      </a:solidFill>
                      <a:latin typeface="Arial"/>
                    </a:defRPr>
                  </a:pPr>
                  <a:endParaRPr lang="ja-JP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C0C-4302-846D-F86C60D1D6C1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Sheet1!$A$2:$A$7</c:f>
              <c:strCache>
                <c:ptCount val="6"/>
                <c:pt idx="0">
                  <c:v>事業費</c:v>
                </c:pt>
                <c:pt idx="1">
                  <c:v>給与費</c:v>
                </c:pt>
                <c:pt idx="2">
                  <c:v>福利厚生費</c:v>
                </c:pt>
                <c:pt idx="3">
                  <c:v>事務費</c:v>
                </c:pt>
                <c:pt idx="4">
                  <c:v>会議費</c:v>
                </c:pt>
                <c:pt idx="5">
                  <c:v>その他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18255365</c:v>
                </c:pt>
                <c:pt idx="1">
                  <c:v>6207122</c:v>
                </c:pt>
                <c:pt idx="2">
                  <c:v>2823889</c:v>
                </c:pt>
                <c:pt idx="3">
                  <c:v>7816086</c:v>
                </c:pt>
                <c:pt idx="4">
                  <c:v>3801990</c:v>
                </c:pt>
                <c:pt idx="5">
                  <c:v>6806013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C0C-4302-846D-F86C60D1D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50"/>
      </c:doughnutChart>
      <c:spPr>
        <a:noFill/>
        <a:ln>
          <a:noFill/>
        </a:ln>
        <a:effectLst/>
      </c:spPr>
    </c:plotArea>
    <c:legend>
      <c:legendPos val="r"/>
      <c:overlay val="0"/>
      <c:txPr>
        <a:bodyPr/>
        <a:lstStyle/>
        <a:p>
          <a:pPr>
            <a:defRPr sz="800">
              <a:solidFill>
                <a:srgbClr val="4A5568"/>
              </a:solidFill>
            </a:defRPr>
          </a:pPr>
          <a:endParaRPr lang="en-US"/>
        </a:p>
      </c:txPr>
    </c:legend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58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662940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Shape 1"/>
          <p:cNvSpPr/>
          <p:nvPr/>
        </p:nvSpPr>
        <p:spPr>
          <a:xfrm flipV="1">
            <a:off x="0" y="4503420"/>
            <a:ext cx="9144000" cy="640080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731520" y="914400"/>
            <a:ext cx="7680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lnSpc>
                <a:spcPct val="130000"/>
              </a:lnSpc>
              <a:buNone/>
            </a:pPr>
            <a:r>
              <a:rPr lang="en-US" sz="4400" b="1" dirty="0">
                <a:solidFill>
                  <a:srgbClr val="1E293B"/>
                </a:solidFill>
                <a:latin typeface="+mj-lt"/>
                <a:ea typeface="Cambria" pitchFamily="34" charset="-122"/>
                <a:cs typeface="Cambria" pitchFamily="34" charset="-120"/>
              </a:rPr>
              <a:t>令和7年度</a:t>
            </a:r>
            <a:r>
              <a:rPr lang="ja-JP" altLang="en-US" sz="4400" b="1" dirty="0">
                <a:solidFill>
                  <a:srgbClr val="1E293B"/>
                </a:solidFill>
                <a:latin typeface="+mj-lt"/>
                <a:ea typeface="Cambria" pitchFamily="34" charset="-122"/>
                <a:cs typeface="Cambria" pitchFamily="34" charset="-120"/>
              </a:rPr>
              <a:t>　</a:t>
            </a:r>
            <a:endParaRPr lang="en-US" altLang="ja-JP" sz="4400" b="1" dirty="0">
              <a:solidFill>
                <a:srgbClr val="1E293B"/>
              </a:solidFill>
              <a:latin typeface="+mj-lt"/>
              <a:ea typeface="Cambria" pitchFamily="34" charset="-122"/>
              <a:cs typeface="Cambria" pitchFamily="34" charset="-120"/>
            </a:endParaRPr>
          </a:p>
          <a:p>
            <a:pPr marL="0" indent="0" algn="ctr">
              <a:lnSpc>
                <a:spcPct val="130000"/>
              </a:lnSpc>
              <a:buNone/>
            </a:pPr>
            <a:r>
              <a:rPr lang="en-US" sz="4400" b="1" dirty="0" err="1">
                <a:solidFill>
                  <a:srgbClr val="1E293B"/>
                </a:solidFill>
                <a:latin typeface="+mj-lt"/>
                <a:ea typeface="Cambria" pitchFamily="34" charset="-122"/>
                <a:cs typeface="Cambria" pitchFamily="34" charset="-120"/>
              </a:rPr>
              <a:t>事業</a:t>
            </a:r>
            <a:r>
              <a:rPr lang="ja-JP" altLang="en-US" sz="4400" b="1" dirty="0">
                <a:solidFill>
                  <a:srgbClr val="1E293B"/>
                </a:solidFill>
                <a:latin typeface="+mj-lt"/>
                <a:ea typeface="Cambria" pitchFamily="34" charset="-122"/>
                <a:cs typeface="Cambria" pitchFamily="34" charset="-120"/>
              </a:rPr>
              <a:t>・決算</a:t>
            </a:r>
            <a:r>
              <a:rPr lang="en-US" sz="4400" b="1" dirty="0" err="1">
                <a:solidFill>
                  <a:srgbClr val="1E293B"/>
                </a:solidFill>
                <a:latin typeface="+mj-lt"/>
                <a:ea typeface="Cambria" pitchFamily="34" charset="-122"/>
                <a:cs typeface="Cambria" pitchFamily="34" charset="-120"/>
              </a:rPr>
              <a:t>報告</a:t>
            </a:r>
            <a:endParaRPr lang="en-US" sz="4400" dirty="0">
              <a:latin typeface="+mj-lt"/>
            </a:endParaRPr>
          </a:p>
        </p:txBody>
      </p:sp>
      <p:sp>
        <p:nvSpPr>
          <p:cNvPr id="5" name="Text 3"/>
          <p:cNvSpPr/>
          <p:nvPr/>
        </p:nvSpPr>
        <p:spPr>
          <a:xfrm>
            <a:off x="731520" y="320040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400" kern="0" spc="8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飯能商工会議所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4023360"/>
            <a:ext cx="76809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令和7年4月 〜 令和8年3月</a:t>
            </a:r>
            <a:endParaRPr lang="en-US" sz="1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" name="Text 1"/>
          <p:cNvSpPr/>
          <p:nvPr/>
        </p:nvSpPr>
        <p:spPr>
          <a:xfrm>
            <a:off x="457200" y="109728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貸借対照表・財産状況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6400800" y="182880"/>
            <a:ext cx="24688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0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令和8年3月31日現在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2606040" cy="9144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457200" y="1005840"/>
            <a:ext cx="54864" cy="914400"/>
          </a:xfrm>
          <a:prstGeom prst="rect">
            <a:avLst/>
          </a:prstGeom>
          <a:solidFill>
            <a:srgbClr val="2B7DE9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40080" y="10972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総資産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3716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5億934万</a:t>
            </a:r>
            <a:r>
              <a:rPr lang="ja-JP" alt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268980" y="1005840"/>
            <a:ext cx="2606040" cy="9144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0" name="Shape 8"/>
          <p:cNvSpPr/>
          <p:nvPr/>
        </p:nvSpPr>
        <p:spPr>
          <a:xfrm>
            <a:off x="3268980" y="1005840"/>
            <a:ext cx="54864" cy="914400"/>
          </a:xfrm>
          <a:prstGeom prst="rect">
            <a:avLst/>
          </a:prstGeom>
          <a:solidFill>
            <a:srgbClr val="DC2626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3451860" y="10972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負債合計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451860" y="13716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2,244万</a:t>
            </a:r>
            <a:r>
              <a:rPr lang="ja-JP" alt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</a:t>
            </a:r>
            <a:endParaRPr lang="en-US" sz="2200" dirty="0"/>
          </a:p>
        </p:txBody>
      </p:sp>
      <p:sp>
        <p:nvSpPr>
          <p:cNvPr id="13" name="Shape 11"/>
          <p:cNvSpPr/>
          <p:nvPr/>
        </p:nvSpPr>
        <p:spPr>
          <a:xfrm>
            <a:off x="6080760" y="1005840"/>
            <a:ext cx="2606040" cy="91440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Shape 12"/>
          <p:cNvSpPr/>
          <p:nvPr/>
        </p:nvSpPr>
        <p:spPr>
          <a:xfrm>
            <a:off x="6080760" y="1005840"/>
            <a:ext cx="54864" cy="914400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5" name="Text 13"/>
          <p:cNvSpPr/>
          <p:nvPr/>
        </p:nvSpPr>
        <p:spPr>
          <a:xfrm>
            <a:off x="6263640" y="10972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正味財産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6263640" y="137160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4億8,690万</a:t>
            </a:r>
            <a:r>
              <a:rPr lang="ja-JP" alt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457200" y="2103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貸借対照表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3017520" y="2103120"/>
            <a:ext cx="1371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（単位：円）</a:t>
            </a:r>
            <a:endParaRPr lang="en-US" sz="900" dirty="0"/>
          </a:p>
        </p:txBody>
      </p:sp>
      <p:graphicFrame>
        <p:nvGraphicFramePr>
          <p:cNvPr id="19" name="Table 0"/>
          <p:cNvGraphicFramePr>
            <a:graphicFrameLocks noGrp="1"/>
          </p:cNvGraphicFramePr>
          <p:nvPr/>
        </p:nvGraphicFramePr>
        <p:xfrm>
          <a:off x="457200" y="2468880"/>
          <a:ext cx="4160520" cy="1463040"/>
        </p:xfrm>
        <a:graphic>
          <a:graphicData uri="http://schemas.openxmlformats.org/drawingml/2006/table">
            <a:tbl>
              <a:tblPr/>
              <a:tblGrid>
                <a:gridCol w="10058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資産の部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金額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負債・正味財産の部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8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金額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流動資産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29,110,022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流動負債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有形固定資産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332,721,098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固定負債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22,438,800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その他固定資産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147,506,074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積立金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120,861,168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7744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剰余金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366,037,226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資産合計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509,337,194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負債・正味財産合計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8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509,337,194</a:t>
                      </a:r>
                      <a:endParaRPr lang="en-US" sz="8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38100" marR="381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" name="Text 17"/>
          <p:cNvSpPr/>
          <p:nvPr/>
        </p:nvSpPr>
        <p:spPr>
          <a:xfrm>
            <a:off x="4846320" y="210312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一般会計 支出構成</a:t>
            </a:r>
            <a:endParaRPr lang="en-US" sz="1300" dirty="0"/>
          </a:p>
        </p:txBody>
      </p:sp>
      <p:graphicFrame>
        <p:nvGraphicFramePr>
          <p:cNvPr id="21" name="Chart 0"/>
          <p:cNvGraphicFramePr/>
          <p:nvPr/>
        </p:nvGraphicFramePr>
        <p:xfrm>
          <a:off x="4846320" y="2423160"/>
          <a:ext cx="3931920" cy="25603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18"/>
          <p:cNvSpPr/>
          <p:nvPr/>
        </p:nvSpPr>
        <p:spPr>
          <a:xfrm>
            <a:off x="457200" y="48006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 差引正味財産 486,898,394円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ja-JP" altLang="en-US" dirty="0">
              <a:highlight>
                <a:srgbClr val="000080"/>
              </a:highlight>
            </a:endParaRPr>
          </a:p>
        </p:txBody>
      </p:sp>
      <p:sp>
        <p:nvSpPr>
          <p:cNvPr id="3" name="Shape 1"/>
          <p:cNvSpPr/>
          <p:nvPr/>
        </p:nvSpPr>
        <p:spPr>
          <a:xfrm>
            <a:off x="0" y="4503420"/>
            <a:ext cx="9144000" cy="640080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731520" y="73152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ja-JP" altLang="en-US" sz="2800" b="1" dirty="0">
                <a:solidFill>
                  <a:srgbClr val="1E293B"/>
                </a:solidFill>
                <a:latin typeface="Cambria" pitchFamily="34" charset="0"/>
              </a:rPr>
              <a:t>　最後に．．．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1309897" y="1463040"/>
            <a:ext cx="6754091" cy="2555507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r>
              <a:rPr lang="ja-JP" altLang="en-US" b="1" dirty="0">
                <a:solidFill>
                  <a:schemeClr val="accent1"/>
                </a:solidFill>
              </a:rPr>
              <a:t>令和８年度にむけて・・・</a:t>
            </a:r>
            <a:endParaRPr lang="ja-JP" altLang="ja-JP" dirty="0">
              <a:solidFill>
                <a:schemeClr val="accent1"/>
              </a:solidFill>
            </a:endParaRPr>
          </a:p>
          <a:p>
            <a:pPr lvl="0">
              <a:spcBef>
                <a:spcPts val="1800"/>
              </a:spcBef>
            </a:pPr>
            <a:r>
              <a:rPr lang="ja-JP" altLang="en-US" dirty="0"/>
              <a:t>「長期ビジョン</a:t>
            </a:r>
            <a:r>
              <a:rPr lang="en-US" altLang="ja-JP" dirty="0"/>
              <a:t>2035</a:t>
            </a:r>
            <a:r>
              <a:rPr lang="ja-JP" altLang="en-US" dirty="0"/>
              <a:t>」に則した事業の実施。　　　　　　　「共創のハブ」として、①経営革新、②</a:t>
            </a:r>
            <a:r>
              <a:rPr lang="en-US" altLang="ja-JP" dirty="0"/>
              <a:t>DX</a:t>
            </a:r>
            <a:r>
              <a:rPr lang="ja-JP" altLang="en-US" dirty="0"/>
              <a:t>支援、③採用・育成、④事業承継・</a:t>
            </a:r>
            <a:r>
              <a:rPr lang="en-US" altLang="ja-JP" dirty="0"/>
              <a:t>BCP</a:t>
            </a:r>
            <a:r>
              <a:rPr lang="ja-JP" altLang="en-US" dirty="0"/>
              <a:t>、⑤起業家支援の５大重点支援項目を柱に活動を展開。</a:t>
            </a:r>
            <a:endParaRPr lang="en-US" altLang="ja-JP" dirty="0"/>
          </a:p>
          <a:p>
            <a:pPr lvl="0">
              <a:spcBef>
                <a:spcPts val="1800"/>
              </a:spcBef>
            </a:pPr>
            <a:r>
              <a:rPr lang="ja-JP" altLang="en-US" dirty="0"/>
              <a:t>会員事業所訪問を実施し、</a:t>
            </a:r>
            <a:r>
              <a:rPr lang="ja-JP" altLang="ja-JP" dirty="0"/>
              <a:t>地域経済の活性化と会員サービス向上に向け、今後も多様な活動</a:t>
            </a:r>
            <a:r>
              <a:rPr lang="ja-JP" altLang="ja-JP"/>
              <a:t>を展開</a:t>
            </a:r>
            <a:r>
              <a:rPr lang="ja-JP" altLang="en-US"/>
              <a:t>していく。</a:t>
            </a:r>
            <a:endParaRPr lang="ja-JP" altLang="ja-JP" dirty="0"/>
          </a:p>
        </p:txBody>
      </p:sp>
      <p:sp>
        <p:nvSpPr>
          <p:cNvPr id="6" name="Text 4"/>
          <p:cNvSpPr/>
          <p:nvPr/>
        </p:nvSpPr>
        <p:spPr>
          <a:xfrm>
            <a:off x="548640" y="1783080"/>
            <a:ext cx="1463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900" dirty="0"/>
          </a:p>
        </p:txBody>
      </p:sp>
      <p:sp>
        <p:nvSpPr>
          <p:cNvPr id="7" name="Text 5"/>
          <p:cNvSpPr/>
          <p:nvPr/>
        </p:nvSpPr>
        <p:spPr>
          <a:xfrm>
            <a:off x="594360" y="2423160"/>
            <a:ext cx="1371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1000" dirty="0"/>
          </a:p>
        </p:txBody>
      </p:sp>
      <p:sp>
        <p:nvSpPr>
          <p:cNvPr id="21" name="Text 19"/>
          <p:cNvSpPr/>
          <p:nvPr/>
        </p:nvSpPr>
        <p:spPr>
          <a:xfrm>
            <a:off x="731520" y="3840480"/>
            <a:ext cx="768096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kern="0" spc="600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飯能商工会議所</a:t>
            </a:r>
            <a:endParaRPr lang="en-US" sz="1800" dirty="0"/>
          </a:p>
        </p:txBody>
      </p:sp>
      <p:sp>
        <p:nvSpPr>
          <p:cNvPr id="22" name="Shape 1">
            <a:extLst>
              <a:ext uri="{FF2B5EF4-FFF2-40B4-BE49-F238E27FC236}">
                <a16:creationId xmlns:a16="http://schemas.microsoft.com/office/drawing/2014/main" id="{BDFB56B3-C654-E5E3-E8E6-317B89F7BD54}"/>
              </a:ext>
            </a:extLst>
          </p:cNvPr>
          <p:cNvSpPr/>
          <p:nvPr/>
        </p:nvSpPr>
        <p:spPr>
          <a:xfrm>
            <a:off x="1182485" y="1312164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組織概況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256032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548640" y="132588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1,467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548640" y="205740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会員数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2423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（前年比 △55）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188720"/>
            <a:ext cx="256032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3383280" y="132588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4部会</a:t>
            </a:r>
            <a:endParaRPr lang="en-US" sz="3600" dirty="0"/>
          </a:p>
        </p:txBody>
      </p:sp>
      <p:sp>
        <p:nvSpPr>
          <p:cNvPr id="10" name="Text 8"/>
          <p:cNvSpPr/>
          <p:nvPr/>
        </p:nvSpPr>
        <p:spPr>
          <a:xfrm>
            <a:off x="3383280" y="205740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部会構成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3474720" y="2423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商業・工業・建設業・サービス業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217920" y="1188720"/>
            <a:ext cx="2560320" cy="182880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6217920" y="1325880"/>
            <a:ext cx="2560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60名</a:t>
            </a:r>
            <a:endParaRPr lang="en-US" sz="3600" dirty="0"/>
          </a:p>
        </p:txBody>
      </p:sp>
      <p:sp>
        <p:nvSpPr>
          <p:cNvPr id="14" name="Text 12"/>
          <p:cNvSpPr/>
          <p:nvPr/>
        </p:nvSpPr>
        <p:spPr>
          <a:xfrm>
            <a:off x="6217920" y="2057400"/>
            <a:ext cx="25603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議員定数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6309360" y="242316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0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1号30名・2号21名・3号9名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329184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部会別会員数</a:t>
            </a:r>
            <a:endParaRPr lang="en-US" sz="14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9339967"/>
              </p:ext>
            </p:extLst>
          </p:nvPr>
        </p:nvGraphicFramePr>
        <p:xfrm>
          <a:off x="548640" y="3611880"/>
          <a:ext cx="3200400" cy="1371600"/>
        </p:xfrm>
        <a:graphic>
          <a:graphicData uri="http://schemas.openxmlformats.org/drawingml/2006/table">
            <a:tbl>
              <a:tblPr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 b="1">
                          <a:solidFill>
                            <a:srgbClr val="2563EB"/>
                          </a:solidFill>
                        </a:rPr>
                        <a:t>部会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b="1">
                          <a:solidFill>
                            <a:srgbClr val="2563EB"/>
                          </a:solidFill>
                        </a:rPr>
                        <a:t>会員数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商業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246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工業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231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建設業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339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サービス業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>
                          <a:solidFill>
                            <a:srgbClr val="1E293B"/>
                          </a:solidFill>
                        </a:rPr>
                        <a:t>651</a:t>
                      </a:r>
                      <a:endParaRPr lang="en-US" sz="11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8" name="Chart 0"/>
          <p:cNvGraphicFramePr/>
          <p:nvPr/>
        </p:nvGraphicFramePr>
        <p:xfrm>
          <a:off x="4572000" y="3200400"/>
          <a:ext cx="4114800" cy="1828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主要事業の概要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3931920" cy="15544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" y="1508760"/>
            <a:ext cx="411480" cy="411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325880" y="13716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意見活動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325880" y="18745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飯能市長への要望、埼玉県知事への要望書提出。中心市街地活性化・企業誘致等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4754880" y="1188720"/>
            <a:ext cx="3931920" cy="15544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3480" y="1508760"/>
            <a:ext cx="411480" cy="41148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532120" y="13716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商工振興事業</a:t>
            </a:r>
            <a:endParaRPr lang="en-US" sz="1800" dirty="0"/>
          </a:p>
        </p:txBody>
      </p:sp>
      <p:sp>
        <p:nvSpPr>
          <p:cNvPr id="11" name="Text 7"/>
          <p:cNvSpPr/>
          <p:nvPr/>
        </p:nvSpPr>
        <p:spPr>
          <a:xfrm>
            <a:off x="5532120" y="18745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西川材フェアー、プランニングコンテスト、空店舗活用事業、パンフェスタ等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548640" y="3017520"/>
            <a:ext cx="3931920" cy="15544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" y="3337560"/>
            <a:ext cx="411480" cy="41148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325880" y="32004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経営改善普及</a:t>
            </a:r>
            <a:endParaRPr lang="en-US" sz="1800" dirty="0"/>
          </a:p>
        </p:txBody>
      </p:sp>
      <p:sp>
        <p:nvSpPr>
          <p:cNvPr id="15" name="Text 10"/>
          <p:cNvSpPr/>
          <p:nvPr/>
        </p:nvSpPr>
        <p:spPr>
          <a:xfrm>
            <a:off x="1325880" y="3703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巡回・窓口相談、補助金支援、税務・金融指導、創業支援スクール等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4754880" y="3017520"/>
            <a:ext cx="3931920" cy="15544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3337560"/>
            <a:ext cx="411480" cy="41148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532120" y="320040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8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経営発達支援</a:t>
            </a:r>
            <a:endParaRPr lang="en-US" sz="1800" dirty="0"/>
          </a:p>
        </p:txBody>
      </p:sp>
      <p:sp>
        <p:nvSpPr>
          <p:cNvPr id="19" name="Text 13"/>
          <p:cNvSpPr/>
          <p:nvPr/>
        </p:nvSpPr>
        <p:spPr>
          <a:xfrm>
            <a:off x="5532120" y="3703320"/>
            <a:ext cx="29260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デジタル販促支援、認定ブランド事業、経済動向調査、事業計画策定支援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18304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 dirty="0" err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libri" panose="020F0502020204030204" pitchFamily="34" charset="0"/>
              </a:rPr>
              <a:t>商工振興</a:t>
            </a:r>
            <a:r>
              <a:rPr lang="en-US" sz="3200" b="1" dirty="0" err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・観光事業</a:t>
            </a:r>
            <a:r>
              <a:rPr lang="ja-JP" altLang="en-US" sz="32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等</a:t>
            </a:r>
            <a:r>
              <a:rPr lang="en-US" sz="3200" b="1" dirty="0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の</a:t>
            </a:r>
            <a:r>
              <a:rPr lang="ja-JP" altLang="en-US" sz="3200" b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概要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548640" y="1143000"/>
            <a:ext cx="3931920" cy="114300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731520" y="121615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</a:t>
            </a:r>
            <a:r>
              <a:rPr lang="en-US" altLang="ja-JP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r>
              <a:rPr lang="ja-JP" alt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回はんのう元気市＆</a:t>
            </a: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第22回 </a:t>
            </a:r>
            <a:r>
              <a:rPr lang="en-US" sz="1300" b="1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西川材フェア</a:t>
            </a:r>
            <a:r>
              <a:rPr 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ー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731520" y="15087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来場者 約8,400名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731520" y="178308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市内近隣、東北地方から併せて</a:t>
            </a:r>
            <a:r>
              <a:rPr lang="en-US" altLang="ja-JP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45</a:t>
            </a: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のブース、キッチンカー出店。警察、消防等による防犯、防災啓蒙活動等の実施。</a:t>
            </a:r>
            <a:endParaRPr lang="en-US" sz="95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95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西川材製品販売・PR、高所作業車体験、模擬上棟式等を実施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4754880" y="1143000"/>
            <a:ext cx="3931920" cy="1142999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4937760" y="121615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飯能・日高パンフェスタ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937760" y="150876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来場者 4,000名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937760" y="178308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参加店舗25店、西武鉄道ウォーキング1,103名参加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548640" y="2468880"/>
            <a:ext cx="3931920" cy="114300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731520" y="254203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第19回 プランニングコンテスト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731520" y="283464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学生・一般 2部門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731520" y="310896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駿河台大学・飯能信用金庫との産学連携、地域活性化プラン募集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754880" y="2509146"/>
            <a:ext cx="3931920" cy="1102734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 dirty="0"/>
          </a:p>
        </p:txBody>
      </p:sp>
      <p:sp>
        <p:nvSpPr>
          <p:cNvPr id="20" name="Shape 18"/>
          <p:cNvSpPr/>
          <p:nvPr/>
        </p:nvSpPr>
        <p:spPr>
          <a:xfrm>
            <a:off x="548640" y="3794760"/>
            <a:ext cx="3931920" cy="114300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731520" y="3867912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空店舗活用事業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31520" y="4160520"/>
            <a:ext cx="3566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出店 182日 / 来店 2,155名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731520" y="4434840"/>
            <a:ext cx="3566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日替わりシェフレストラン、認知症Caféの定期開催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4754880" y="3789305"/>
            <a:ext cx="3931920" cy="1142999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 dirty="0"/>
          </a:p>
        </p:txBody>
      </p:sp>
      <p:sp>
        <p:nvSpPr>
          <p:cNvPr id="25" name="Text 23"/>
          <p:cNvSpPr/>
          <p:nvPr/>
        </p:nvSpPr>
        <p:spPr>
          <a:xfrm>
            <a:off x="4937760" y="2530298"/>
            <a:ext cx="3566160" cy="3270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ムーミン</a:t>
            </a:r>
            <a:r>
              <a:rPr lang="ja-JP" altLang="en-US" sz="1300" b="1" dirty="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に会えるまち、はんのう</a:t>
            </a:r>
            <a:r>
              <a:rPr lang="en-US" sz="1300" b="1" dirty="0" err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プロジェクト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937760" y="2857382"/>
            <a:ext cx="3566160" cy="22314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5者連携協議会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4937760" y="3124143"/>
            <a:ext cx="3749040" cy="2311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95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おでかけパス発売、東飯能駅ムーミンオブジェ</a:t>
            </a: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（ムーミンママ）</a:t>
            </a:r>
            <a:endParaRPr lang="en-US" altLang="ja-JP" sz="95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en-US" sz="950" dirty="0" err="1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設置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4978648" y="383286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300" b="1" dirty="0">
                <a:solidFill>
                  <a:srgbClr val="1E293B"/>
                </a:solidFill>
                <a:latin typeface="Calibri" pitchFamily="34" charset="0"/>
                <a:cs typeface="Calibri" pitchFamily="34" charset="-120"/>
              </a:rPr>
              <a:t>共済事業</a:t>
            </a:r>
            <a:endParaRPr lang="en-US" sz="1300" dirty="0"/>
          </a:p>
        </p:txBody>
      </p:sp>
      <p:sp>
        <p:nvSpPr>
          <p:cNvPr id="33" name="Text 25">
            <a:extLst>
              <a:ext uri="{FF2B5EF4-FFF2-40B4-BE49-F238E27FC236}">
                <a16:creationId xmlns:a16="http://schemas.microsoft.com/office/drawing/2014/main" id="{5A82FDE7-DD19-E680-8B6C-278A22FB65C4}"/>
              </a:ext>
            </a:extLst>
          </p:cNvPr>
          <p:cNvSpPr/>
          <p:nvPr/>
        </p:nvSpPr>
        <p:spPr>
          <a:xfrm>
            <a:off x="4978648" y="4407684"/>
            <a:ext cx="3749040" cy="4563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会員事業所の福利厚生の一環として、生命共済制度の加入推進を図った。昨年対比、新規加入事業所</a:t>
            </a:r>
            <a:r>
              <a:rPr lang="en-US" altLang="ja-JP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件、</a:t>
            </a:r>
            <a:r>
              <a:rPr lang="en-US" altLang="ja-JP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66</a:t>
            </a: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名の増加。</a:t>
            </a:r>
            <a:endParaRPr lang="en-US" altLang="ja-JP" sz="95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  <a:p>
            <a:pPr marL="0" indent="0">
              <a:buNone/>
            </a:pPr>
            <a:r>
              <a:rPr lang="ja-JP" altLang="en-US" sz="95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その他、団体保険制度の加入推進を図った。</a:t>
            </a:r>
            <a:endParaRPr lang="en-US" altLang="ja-JP" sz="950" dirty="0">
              <a:solidFill>
                <a:srgbClr val="64748B"/>
              </a:solidFill>
              <a:latin typeface="Calibri" pitchFamily="34" charset="0"/>
              <a:ea typeface="Calibri" pitchFamily="34" charset="-122"/>
              <a:cs typeface="Calibri" pitchFamily="34" charset="-120"/>
            </a:endParaRPr>
          </a:p>
        </p:txBody>
      </p:sp>
      <p:sp>
        <p:nvSpPr>
          <p:cNvPr id="34" name="Text 24">
            <a:extLst>
              <a:ext uri="{FF2B5EF4-FFF2-40B4-BE49-F238E27FC236}">
                <a16:creationId xmlns:a16="http://schemas.microsoft.com/office/drawing/2014/main" id="{78298600-3911-6E0C-BA06-5DE08043B733}"/>
              </a:ext>
            </a:extLst>
          </p:cNvPr>
          <p:cNvSpPr/>
          <p:nvPr/>
        </p:nvSpPr>
        <p:spPr>
          <a:xfrm>
            <a:off x="4999092" y="4152900"/>
            <a:ext cx="3566160" cy="2547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ja-JP" altLang="en-US" sz="1200" b="1" dirty="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生命共済制度他団体保険の推進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経営改善普及事業の実績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874520" cy="10972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532件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548640" y="182880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巡回指導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651760" y="1188720"/>
            <a:ext cx="1874520" cy="10972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2651760" y="1234440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890件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651760" y="182880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窓口指導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188720"/>
            <a:ext cx="1874520" cy="10972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1" name="Text 9"/>
          <p:cNvSpPr/>
          <p:nvPr/>
        </p:nvSpPr>
        <p:spPr>
          <a:xfrm>
            <a:off x="4754880" y="1234440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239社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4754880" y="182880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巡回対象企業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0" y="1188720"/>
            <a:ext cx="1874520" cy="109728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4" name="Text 12"/>
          <p:cNvSpPr/>
          <p:nvPr/>
        </p:nvSpPr>
        <p:spPr>
          <a:xfrm>
            <a:off x="6858000" y="1234440"/>
            <a:ext cx="1874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386社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6858000" y="1828800"/>
            <a:ext cx="1874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窓口対象企業</a:t>
            </a:r>
            <a:endParaRPr lang="en-US" sz="1200" dirty="0"/>
          </a:p>
        </p:txBody>
      </p:sp>
      <p:graphicFrame>
        <p:nvGraphicFramePr>
          <p:cNvPr id="16" name="Chart 0"/>
          <p:cNvGraphicFramePr/>
          <p:nvPr/>
        </p:nvGraphicFramePr>
        <p:xfrm>
          <a:off x="365760" y="2560320"/>
          <a:ext cx="8412480" cy="2468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金融支援・補助金事業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25603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107件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548640" y="1874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推薦件数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21945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融資推薦総数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383280" y="1188720"/>
            <a:ext cx="25603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9" name="Text 7"/>
          <p:cNvSpPr/>
          <p:nvPr/>
        </p:nvSpPr>
        <p:spPr>
          <a:xfrm>
            <a:off x="3383280" y="123444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83件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3383280" y="1874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決定件数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3383280" y="21945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融資決定総数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217920" y="1188720"/>
            <a:ext cx="25603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3" name="Text 11"/>
          <p:cNvSpPr/>
          <p:nvPr/>
        </p:nvSpPr>
        <p:spPr>
          <a:xfrm>
            <a:off x="6217920" y="1234440"/>
            <a:ext cx="25603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約4.99億円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6217920" y="187452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融資決定額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17920" y="2194560"/>
            <a:ext cx="2560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499,170千円</a:t>
            </a:r>
            <a:endParaRPr lang="en-US" sz="1000" dirty="0"/>
          </a:p>
        </p:txBody>
      </p:sp>
      <p:sp>
        <p:nvSpPr>
          <p:cNvPr id="16" name="Text 14"/>
          <p:cNvSpPr/>
          <p:nvPr/>
        </p:nvSpPr>
        <p:spPr>
          <a:xfrm>
            <a:off x="548640" y="2926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補助金・計画策定支援の実績</a:t>
            </a:r>
            <a:endParaRPr lang="en-US" sz="1400" dirty="0"/>
          </a:p>
        </p:txBody>
      </p:sp>
      <p:graphicFrame>
        <p:nvGraphicFramePr>
          <p:cNvPr id="1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3546773"/>
              </p:ext>
            </p:extLst>
          </p:nvPr>
        </p:nvGraphicFramePr>
        <p:xfrm>
          <a:off x="548640" y="3246120"/>
          <a:ext cx="8046720" cy="1536192"/>
        </p:xfrm>
        <a:graphic>
          <a:graphicData uri="http://schemas.openxmlformats.org/drawingml/2006/table">
            <a:tbl>
              <a:tblPr/>
              <a:tblGrid>
                <a:gridCol w="4023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116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60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 b="1">
                          <a:solidFill>
                            <a:srgbClr val="2563EB"/>
                          </a:solidFill>
                        </a:rPr>
                        <a:t>支援事業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563EB"/>
                          </a:solidFill>
                        </a:rPr>
                        <a:t>支援数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 b="1">
                          <a:solidFill>
                            <a:srgbClr val="2563EB"/>
                          </a:solidFill>
                        </a:rPr>
                        <a:t>成果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持続化補助金 事業支援計画書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25社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2563EB"/>
                          </a:solidFill>
                        </a:rPr>
                        <a:t>採択15社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経営革新承認支援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22社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2563EB"/>
                          </a:solidFill>
                        </a:rPr>
                        <a:t>承認審査16社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事業継続力強化計画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15社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2563EB"/>
                          </a:solidFill>
                        </a:rPr>
                        <a:t>認定13社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パートナーシップ構築宣言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32社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64748B"/>
                          </a:solidFill>
                        </a:rPr>
                        <a:t>—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CO₂排出削減設備導入補助金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1E293B"/>
                          </a:solidFill>
                        </a:rPr>
                        <a:t>6社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00">
                          <a:solidFill>
                            <a:srgbClr val="2563EB"/>
                          </a:solidFill>
                        </a:rPr>
                        <a:t>採択6社</a:t>
                      </a:r>
                      <a:endParaRPr lang="en-US" sz="1000"/>
                    </a:p>
                  </a:txBody>
                  <a:tcPr>
                    <a:lnL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BD5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274320"/>
            <a:ext cx="8046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200" b="1">
                <a:solidFill>
                  <a:srgbClr val="1E293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創業支援・人材育成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914400"/>
            <a:ext cx="1097280" cy="27432"/>
          </a:xfrm>
          <a:prstGeom prst="rect">
            <a:avLst/>
          </a:prstGeom>
          <a:solidFill>
            <a:srgbClr val="2563EB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4" name="Shape 2"/>
          <p:cNvSpPr/>
          <p:nvPr/>
        </p:nvSpPr>
        <p:spPr>
          <a:xfrm>
            <a:off x="548640" y="1188720"/>
            <a:ext cx="18745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5" name="Text 3"/>
          <p:cNvSpPr/>
          <p:nvPr/>
        </p:nvSpPr>
        <p:spPr>
          <a:xfrm>
            <a:off x="548640" y="12344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71名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40080" y="178308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創業支援対象者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651760" y="1188720"/>
            <a:ext cx="18745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8" name="Text 6"/>
          <p:cNvSpPr/>
          <p:nvPr/>
        </p:nvSpPr>
        <p:spPr>
          <a:xfrm>
            <a:off x="2651760" y="12344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20名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2743200" y="178308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創業者数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743200" y="228600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（法人成り含む）</a:t>
            </a:r>
            <a:endParaRPr lang="en-US" sz="900" dirty="0"/>
          </a:p>
        </p:txBody>
      </p:sp>
      <p:sp>
        <p:nvSpPr>
          <p:cNvPr id="11" name="Shape 9"/>
          <p:cNvSpPr/>
          <p:nvPr/>
        </p:nvSpPr>
        <p:spPr>
          <a:xfrm>
            <a:off x="4754880" y="1188720"/>
            <a:ext cx="18745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4754880" y="12344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24件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4846320" y="178308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飯能市創業支援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事業交付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4846320" y="228600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法人10、個人14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858000" y="1188720"/>
            <a:ext cx="1874520" cy="1463040"/>
          </a:xfrm>
          <a:prstGeom prst="rect">
            <a:avLst/>
          </a:prstGeom>
          <a:solidFill>
            <a:srgbClr val="F0F4F8"/>
          </a:solidFill>
          <a:ln/>
          <a:effectLst>
            <a:outerShdw blurRad="50800" dist="25400" dir="8100000" algn="bl" rotWithShape="0">
              <a:srgbClr val="000000">
                <a:alpha val="20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4"/>
          <p:cNvSpPr/>
          <p:nvPr/>
        </p:nvSpPr>
        <p:spPr>
          <a:xfrm>
            <a:off x="6858000" y="1234440"/>
            <a:ext cx="1874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>
                <a:solidFill>
                  <a:srgbClr val="2563EB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12名</a:t>
            </a:r>
            <a:endParaRPr lang="en-US" sz="2800" dirty="0"/>
          </a:p>
        </p:txBody>
      </p:sp>
      <p:sp>
        <p:nvSpPr>
          <p:cNvPr id="17" name="Text 15"/>
          <p:cNvSpPr/>
          <p:nvPr/>
        </p:nvSpPr>
        <p:spPr>
          <a:xfrm>
            <a:off x="6949440" y="1783080"/>
            <a:ext cx="1691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はんのう起業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b="1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スクール参加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949440" y="2286000"/>
            <a:ext cx="1691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全8回開催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48640" y="2926080"/>
            <a:ext cx="4572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>
                <a:solidFill>
                  <a:srgbClr val="47556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主要な講習会・研修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291840"/>
            <a:ext cx="3931920" cy="4572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1" name="Text 19"/>
          <p:cNvSpPr/>
          <p:nvPr/>
        </p:nvSpPr>
        <p:spPr>
          <a:xfrm>
            <a:off x="685800" y="331012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新入社員教育研修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3246120" y="3310128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参加 26名</a:t>
            </a:r>
            <a:endParaRPr lang="en-US" sz="900" dirty="0"/>
          </a:p>
        </p:txBody>
      </p:sp>
      <p:sp>
        <p:nvSpPr>
          <p:cNvPr id="23" name="Shape 21"/>
          <p:cNvSpPr/>
          <p:nvPr/>
        </p:nvSpPr>
        <p:spPr>
          <a:xfrm>
            <a:off x="4754880" y="3291840"/>
            <a:ext cx="3931920" cy="4572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4" name="Text 22"/>
          <p:cNvSpPr/>
          <p:nvPr/>
        </p:nvSpPr>
        <p:spPr>
          <a:xfrm>
            <a:off x="4892040" y="331012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西部地区合同セミナー 2025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7452360" y="3310128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参加 35名（吉野家HD名誉会長 講演）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48640" y="3840480"/>
            <a:ext cx="3931920" cy="4572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27" name="Text 25"/>
          <p:cNvSpPr/>
          <p:nvPr/>
        </p:nvSpPr>
        <p:spPr>
          <a:xfrm>
            <a:off x="685800" y="385876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次世代リーダー育成講座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3246120" y="3858768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参加 9名</a:t>
            </a:r>
            <a:endParaRPr lang="en-US" sz="900" dirty="0"/>
          </a:p>
        </p:txBody>
      </p:sp>
      <p:sp>
        <p:nvSpPr>
          <p:cNvPr id="29" name="Shape 27"/>
          <p:cNvSpPr/>
          <p:nvPr/>
        </p:nvSpPr>
        <p:spPr>
          <a:xfrm>
            <a:off x="4754880" y="3840480"/>
            <a:ext cx="3931920" cy="4572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0" name="Text 28"/>
          <p:cNvSpPr/>
          <p:nvPr/>
        </p:nvSpPr>
        <p:spPr>
          <a:xfrm>
            <a:off x="4892040" y="385876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はんのう起業スクール（全8回）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7452360" y="3858768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参加 12名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548640" y="4389120"/>
            <a:ext cx="3931920" cy="4572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3" name="Text 31"/>
          <p:cNvSpPr/>
          <p:nvPr/>
        </p:nvSpPr>
        <p:spPr>
          <a:xfrm>
            <a:off x="685800" y="440740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飯能リノベLAB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3246120" y="4407408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参加 9名（ワーキング3回＋最終プレゼン）</a:t>
            </a:r>
            <a:endParaRPr lang="en-US" sz="900" dirty="0"/>
          </a:p>
        </p:txBody>
      </p:sp>
      <p:sp>
        <p:nvSpPr>
          <p:cNvPr id="35" name="Shape 33"/>
          <p:cNvSpPr/>
          <p:nvPr/>
        </p:nvSpPr>
        <p:spPr>
          <a:xfrm>
            <a:off x="4754880" y="4389120"/>
            <a:ext cx="3931920" cy="457200"/>
          </a:xfrm>
          <a:prstGeom prst="rect">
            <a:avLst/>
          </a:prstGeom>
          <a:solidFill>
            <a:srgbClr val="F0F4F8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36" name="Text 34"/>
          <p:cNvSpPr/>
          <p:nvPr/>
        </p:nvSpPr>
        <p:spPr>
          <a:xfrm>
            <a:off x="4892040" y="4407408"/>
            <a:ext cx="2560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>
                <a:solidFill>
                  <a:srgbClr val="1E293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デジタル化・DX応援金</a:t>
            </a:r>
            <a:endParaRPr lang="en-US" sz="1000" dirty="0"/>
          </a:p>
        </p:txBody>
      </p:sp>
      <p:sp>
        <p:nvSpPr>
          <p:cNvPr id="37" name="Text 35"/>
          <p:cNvSpPr/>
          <p:nvPr/>
        </p:nvSpPr>
        <p:spPr>
          <a:xfrm>
            <a:off x="7452360" y="4407408"/>
            <a:ext cx="109728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>
                <a:solidFill>
                  <a:srgbClr val="2563E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11事業者に交付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ja-JP" altLang="en-US" dirty="0">
              <a:highlight>
                <a:srgbClr val="000080"/>
              </a:highlight>
            </a:endParaRPr>
          </a:p>
        </p:txBody>
      </p:sp>
      <p:sp>
        <p:nvSpPr>
          <p:cNvPr id="3" name="Text 1"/>
          <p:cNvSpPr/>
          <p:nvPr/>
        </p:nvSpPr>
        <p:spPr>
          <a:xfrm>
            <a:off x="457200" y="109728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令和7年度 収支決算総括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5943600" y="182880"/>
            <a:ext cx="29260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A0C4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自 令和7年4月1日  至 令和8年3月31日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2606040" cy="105156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6" name="Shape 4"/>
          <p:cNvSpPr/>
          <p:nvPr/>
        </p:nvSpPr>
        <p:spPr>
          <a:xfrm>
            <a:off x="457200" y="1005840"/>
            <a:ext cx="54864" cy="1051560"/>
          </a:xfrm>
          <a:prstGeom prst="rect">
            <a:avLst/>
          </a:prstGeom>
          <a:solidFill>
            <a:srgbClr val="2B7DE9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7" name="Text 5"/>
          <p:cNvSpPr/>
          <p:nvPr/>
        </p:nvSpPr>
        <p:spPr>
          <a:xfrm>
            <a:off x="640080" y="10972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総収入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640080" y="13258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2億3,506万</a:t>
            </a:r>
            <a:r>
              <a:rPr lang="ja-JP" alt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640080" y="173736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予算比 +5.3%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268980" y="1005840"/>
            <a:ext cx="2606040" cy="105156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1" name="Shape 9"/>
          <p:cNvSpPr/>
          <p:nvPr/>
        </p:nvSpPr>
        <p:spPr>
          <a:xfrm>
            <a:off x="3268980" y="1005840"/>
            <a:ext cx="54864" cy="1051560"/>
          </a:xfrm>
          <a:prstGeom prst="rect">
            <a:avLst/>
          </a:prstGeom>
          <a:solidFill>
            <a:srgbClr val="1B3A5C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2" name="Text 10"/>
          <p:cNvSpPr/>
          <p:nvPr/>
        </p:nvSpPr>
        <p:spPr>
          <a:xfrm>
            <a:off x="3451860" y="10972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総支出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3451860" y="13258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2億3,364万</a:t>
            </a:r>
            <a:r>
              <a:rPr lang="ja-JP" alt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3451860" y="173736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予算比 -7.5%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6080760" y="1005840"/>
            <a:ext cx="2606040" cy="1051560"/>
          </a:xfrm>
          <a:prstGeom prst="rect">
            <a:avLst/>
          </a:prstGeom>
          <a:solidFill>
            <a:srgbClr val="E8F0FE"/>
          </a:solidFill>
          <a:ln/>
          <a:effectLst>
            <a:outerShdw blurRad="50800" dist="12700" dir="8100000" algn="bl" rotWithShape="0">
              <a:srgbClr val="000000">
                <a:alpha val="6000"/>
              </a:srgbClr>
            </a:outerShdw>
          </a:effectLst>
        </p:spPr>
        <p:txBody>
          <a:bodyPr/>
          <a:lstStyle/>
          <a:p>
            <a:endParaRPr lang="ja-JP" altLang="en-US"/>
          </a:p>
        </p:txBody>
      </p:sp>
      <p:sp>
        <p:nvSpPr>
          <p:cNvPr id="16" name="Shape 14"/>
          <p:cNvSpPr/>
          <p:nvPr/>
        </p:nvSpPr>
        <p:spPr>
          <a:xfrm>
            <a:off x="6080760" y="1005840"/>
            <a:ext cx="54864" cy="1051560"/>
          </a:xfrm>
          <a:prstGeom prst="rect">
            <a:avLst/>
          </a:prstGeom>
          <a:solidFill>
            <a:srgbClr val="059669"/>
          </a:solidFill>
          <a:ln/>
        </p:spPr>
        <p:txBody>
          <a:bodyPr/>
          <a:lstStyle/>
          <a:p>
            <a:endParaRPr lang="ja-JP" altLang="en-US"/>
          </a:p>
        </p:txBody>
      </p:sp>
      <p:sp>
        <p:nvSpPr>
          <p:cNvPr id="17" name="Text 15"/>
          <p:cNvSpPr/>
          <p:nvPr/>
        </p:nvSpPr>
        <p:spPr>
          <a:xfrm>
            <a:off x="6263640" y="109728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収支残高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263640" y="1325880"/>
            <a:ext cx="2331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2,911万</a:t>
            </a:r>
            <a:r>
              <a:rPr lang="ja-JP" altLang="en-US" sz="2200" b="1" dirty="0">
                <a:solidFill>
                  <a:srgbClr val="1E2D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円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263640" y="173736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前年度比 +5.2%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457200" y="22860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B3A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会計別 収支一覧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858000" y="2286000"/>
            <a:ext cx="1828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（単位：円）</a:t>
            </a:r>
            <a:endParaRPr lang="en-US" sz="900" dirty="0"/>
          </a:p>
        </p:txBody>
      </p:sp>
      <p:graphicFrame>
        <p:nvGraphicFramePr>
          <p:cNvPr id="22" name="Table 0"/>
          <p:cNvGraphicFramePr>
            <a:graphicFrameLocks noGrp="1"/>
          </p:cNvGraphicFramePr>
          <p:nvPr/>
        </p:nvGraphicFramePr>
        <p:xfrm>
          <a:off x="457200" y="2651760"/>
          <a:ext cx="7772400" cy="1828800"/>
        </p:xfrm>
        <a:graphic>
          <a:graphicData uri="http://schemas.openxmlformats.org/drawingml/2006/table">
            <a:tbl>
              <a:tblPr/>
              <a:tblGrid>
                <a:gridCol w="12801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5156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会計名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繰越金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収入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支出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収支残高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繰入金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9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差引残高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一般会計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20,866,483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58,564,487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44,941,089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34,489,881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△12,769,336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21,720,545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中小企業相談所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46,166,710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57,076,486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△10,909,776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10,909,776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収益事業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6,814,342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20,395,936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18,362,650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8,847,628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△1,458,151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7,389,477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労働保険事業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7,795,761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9,253,912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△1,458,151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1,458,151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56032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特定退職金共済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102,141,586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104,001,146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△1,859,560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1,859,560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合計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27,680,825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235,064,480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233,635,283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29,110,022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r">
                        <a:buNone/>
                      </a:pPr>
                      <a:r>
                        <a:rPr lang="en-US" sz="900" b="1" dirty="0">
                          <a:solidFill>
                            <a:srgbClr val="1E2D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29,110,022</a:t>
                      </a:r>
                      <a:endParaRPr lang="en-US" sz="9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50800" marR="50800" marT="25400" marB="25400" anchor="ctr">
                    <a:lnL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0D7E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F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3" name="Text 20"/>
          <p:cNvSpPr/>
          <p:nvPr/>
        </p:nvSpPr>
        <p:spPr>
          <a:xfrm>
            <a:off x="457200" y="480060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※ △はマイナスを示す。繰入金は会計間の資金移動。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opBar"/>
          <p:cNvSpPr/>
          <p:nvPr/>
        </p:nvSpPr>
        <p:spPr>
          <a:xfrm>
            <a:off x="0" y="0"/>
            <a:ext cx="9144000" cy="777240"/>
          </a:xfrm>
          <a:prstGeom prst="rect">
            <a:avLst/>
          </a:prstGeom>
          <a:solidFill>
            <a:srgbClr val="1B3A5C"/>
          </a:solidFill>
        </p:spPr>
        <p:txBody>
          <a:bodyPr/>
          <a:lstStyle/>
          <a:p>
            <a:endParaRPr lang="ja-JP"/>
          </a:p>
        </p:txBody>
      </p:sp>
      <p:sp>
        <p:nvSpPr>
          <p:cNvPr id="3" name="Title"/>
          <p:cNvSpPr txBox="1"/>
          <p:nvPr/>
        </p:nvSpPr>
        <p:spPr>
          <a:xfrm>
            <a:off x="457200" y="109728"/>
            <a:ext cx="6400800" cy="54864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r>
              <a:rPr lang="ja-JP" sz="2400" b="1" dirty="0">
                <a:solidFill>
                  <a:srgbClr val="FFFFFF"/>
                </a:solidFill>
                <a:latin typeface="Calibri"/>
                <a:ea typeface="Calibri"/>
              </a:rPr>
              <a:t>積立金明細</a:t>
            </a:r>
          </a:p>
        </p:txBody>
      </p:sp>
      <p:sp>
        <p:nvSpPr>
          <p:cNvPr id="4" name="Date"/>
          <p:cNvSpPr txBox="1"/>
          <p:nvPr/>
        </p:nvSpPr>
        <p:spPr>
          <a:xfrm>
            <a:off x="6400800" y="182880"/>
            <a:ext cx="2468880" cy="411480"/>
          </a:xfrm>
          <a:prstGeom prst="rect">
            <a:avLst/>
          </a:prstGeom>
          <a:noFill/>
        </p:spPr>
        <p:txBody>
          <a:bodyPr lIns="0" tIns="0" rIns="0" bIns="0" anchor="ctr"/>
          <a:lstStyle/>
          <a:p>
            <a:pPr algn="r"/>
            <a:r>
              <a:rPr lang="ja-JP" sz="1000" dirty="0">
                <a:solidFill>
                  <a:srgbClr val="A0C4F0"/>
                </a:solidFill>
                <a:latin typeface="Calibri"/>
                <a:ea typeface="Calibri"/>
              </a:rPr>
              <a:t>令和8年3月31日現在</a:t>
            </a:r>
          </a:p>
        </p:txBody>
      </p:sp>
      <p:sp>
        <p:nvSpPr>
          <p:cNvPr id="10" name="Card1Bg"/>
          <p:cNvSpPr/>
          <p:nvPr/>
        </p:nvSpPr>
        <p:spPr>
          <a:xfrm>
            <a:off x="457200" y="1005840"/>
            <a:ext cx="2606040" cy="914400"/>
          </a:xfrm>
          <a:prstGeom prst="rect">
            <a:avLst/>
          </a:prstGeom>
          <a:solidFill>
            <a:srgbClr val="E8F0FE"/>
          </a:solidFill>
        </p:spPr>
        <p:txBody>
          <a:bodyPr/>
          <a:lstStyle/>
          <a:p>
            <a:endParaRPr lang="ja-JP"/>
          </a:p>
        </p:txBody>
      </p:sp>
      <p:sp>
        <p:nvSpPr>
          <p:cNvPr id="11" name="Card1Accent"/>
          <p:cNvSpPr/>
          <p:nvPr/>
        </p:nvSpPr>
        <p:spPr>
          <a:xfrm>
            <a:off x="457200" y="1005840"/>
            <a:ext cx="54864" cy="914400"/>
          </a:xfrm>
          <a:prstGeom prst="rect">
            <a:avLst/>
          </a:prstGeom>
          <a:solidFill>
            <a:srgbClr val="2B7DE9"/>
          </a:solidFill>
        </p:spPr>
        <p:txBody>
          <a:bodyPr/>
          <a:lstStyle/>
          <a:p>
            <a:endParaRPr lang="ja-JP"/>
          </a:p>
        </p:txBody>
      </p:sp>
      <p:sp>
        <p:nvSpPr>
          <p:cNvPr id="12" name="Card1Label"/>
          <p:cNvSpPr txBox="1"/>
          <p:nvPr/>
        </p:nvSpPr>
        <p:spPr>
          <a:xfrm>
            <a:off x="640080" y="1097280"/>
            <a:ext cx="228600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1100" dirty="0">
                <a:solidFill>
                  <a:srgbClr val="4A5568"/>
                </a:solidFill>
                <a:latin typeface="Calibri"/>
                <a:ea typeface="Calibri"/>
              </a:rPr>
              <a:t>積立金合計</a:t>
            </a:r>
          </a:p>
        </p:txBody>
      </p:sp>
      <p:sp>
        <p:nvSpPr>
          <p:cNvPr id="13" name="Card1Value"/>
          <p:cNvSpPr txBox="1"/>
          <p:nvPr/>
        </p:nvSpPr>
        <p:spPr>
          <a:xfrm>
            <a:off x="640080" y="1371600"/>
            <a:ext cx="2286000" cy="41148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2200" b="1" dirty="0">
                <a:solidFill>
                  <a:srgbClr val="1E2D3D"/>
                </a:solidFill>
                <a:latin typeface="Calibri"/>
                <a:ea typeface="Calibri"/>
              </a:rPr>
              <a:t>1億4,503万</a:t>
            </a:r>
            <a:r>
              <a:rPr lang="ja-JP" altLang="en-US" sz="2200" b="1" dirty="0">
                <a:solidFill>
                  <a:srgbClr val="1E2D3D"/>
                </a:solidFill>
                <a:latin typeface="Calibri"/>
                <a:ea typeface="Calibri"/>
              </a:rPr>
              <a:t>円</a:t>
            </a:r>
            <a:endParaRPr lang="ja-JP" sz="2200" b="1" dirty="0">
              <a:solidFill>
                <a:srgbClr val="1E2D3D"/>
              </a:solidFill>
              <a:latin typeface="Calibri"/>
              <a:ea typeface="Calibri"/>
            </a:endParaRPr>
          </a:p>
        </p:txBody>
      </p:sp>
      <p:sp>
        <p:nvSpPr>
          <p:cNvPr id="20" name="Card2Bg"/>
          <p:cNvSpPr/>
          <p:nvPr/>
        </p:nvSpPr>
        <p:spPr>
          <a:xfrm>
            <a:off x="3269616" y="1005840"/>
            <a:ext cx="2606040" cy="914400"/>
          </a:xfrm>
          <a:prstGeom prst="rect">
            <a:avLst/>
          </a:prstGeom>
          <a:solidFill>
            <a:srgbClr val="E8F0FE"/>
          </a:solidFill>
        </p:spPr>
        <p:txBody>
          <a:bodyPr/>
          <a:lstStyle/>
          <a:p>
            <a:endParaRPr lang="ja-JP"/>
          </a:p>
        </p:txBody>
      </p:sp>
      <p:sp>
        <p:nvSpPr>
          <p:cNvPr id="21" name="Card2Accent"/>
          <p:cNvSpPr/>
          <p:nvPr/>
        </p:nvSpPr>
        <p:spPr>
          <a:xfrm>
            <a:off x="3269616" y="1005840"/>
            <a:ext cx="54864" cy="914400"/>
          </a:xfrm>
          <a:prstGeom prst="rect">
            <a:avLst/>
          </a:prstGeom>
          <a:solidFill>
            <a:srgbClr val="059669"/>
          </a:solidFill>
        </p:spPr>
        <p:txBody>
          <a:bodyPr/>
          <a:lstStyle/>
          <a:p>
            <a:endParaRPr lang="ja-JP"/>
          </a:p>
        </p:txBody>
      </p:sp>
      <p:sp>
        <p:nvSpPr>
          <p:cNvPr id="22" name="Card2Label"/>
          <p:cNvSpPr txBox="1"/>
          <p:nvPr/>
        </p:nvSpPr>
        <p:spPr>
          <a:xfrm>
            <a:off x="3452496" y="1097280"/>
            <a:ext cx="228600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1100" dirty="0">
                <a:solidFill>
                  <a:srgbClr val="4A5568"/>
                </a:solidFill>
                <a:latin typeface="Calibri"/>
                <a:ea typeface="Calibri"/>
              </a:rPr>
              <a:t>本年度積立</a:t>
            </a:r>
          </a:p>
        </p:txBody>
      </p:sp>
      <p:sp>
        <p:nvSpPr>
          <p:cNvPr id="23" name="Card2Value"/>
          <p:cNvSpPr txBox="1"/>
          <p:nvPr/>
        </p:nvSpPr>
        <p:spPr>
          <a:xfrm>
            <a:off x="3452496" y="1371600"/>
            <a:ext cx="2286000" cy="41148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2200" b="1" dirty="0">
                <a:solidFill>
                  <a:srgbClr val="1E2D3D"/>
                </a:solidFill>
                <a:latin typeface="Calibri"/>
                <a:ea typeface="Calibri"/>
              </a:rPr>
              <a:t>580万</a:t>
            </a:r>
            <a:r>
              <a:rPr lang="ja-JP" altLang="en-US" sz="2200" b="1" dirty="0">
                <a:solidFill>
                  <a:srgbClr val="1E2D3D"/>
                </a:solidFill>
                <a:latin typeface="Calibri"/>
                <a:ea typeface="Calibri"/>
              </a:rPr>
              <a:t>円</a:t>
            </a:r>
            <a:endParaRPr lang="ja-JP" sz="2200" b="1" dirty="0">
              <a:solidFill>
                <a:srgbClr val="1E2D3D"/>
              </a:solidFill>
              <a:latin typeface="Calibri"/>
              <a:ea typeface="Calibri"/>
            </a:endParaRPr>
          </a:p>
        </p:txBody>
      </p:sp>
      <p:sp>
        <p:nvSpPr>
          <p:cNvPr id="30" name="Card3Bg"/>
          <p:cNvSpPr/>
          <p:nvPr/>
        </p:nvSpPr>
        <p:spPr>
          <a:xfrm>
            <a:off x="6082032" y="1005840"/>
            <a:ext cx="2606040" cy="914400"/>
          </a:xfrm>
          <a:prstGeom prst="rect">
            <a:avLst/>
          </a:prstGeom>
          <a:solidFill>
            <a:srgbClr val="E8F0FE"/>
          </a:solidFill>
        </p:spPr>
        <p:txBody>
          <a:bodyPr/>
          <a:lstStyle/>
          <a:p>
            <a:endParaRPr lang="ja-JP"/>
          </a:p>
        </p:txBody>
      </p:sp>
      <p:sp>
        <p:nvSpPr>
          <p:cNvPr id="31" name="Card3Accent"/>
          <p:cNvSpPr/>
          <p:nvPr/>
        </p:nvSpPr>
        <p:spPr>
          <a:xfrm>
            <a:off x="6082032" y="1005840"/>
            <a:ext cx="54864" cy="914400"/>
          </a:xfrm>
          <a:prstGeom prst="rect">
            <a:avLst/>
          </a:prstGeom>
          <a:solidFill>
            <a:srgbClr val="1B3A5C"/>
          </a:solidFill>
        </p:spPr>
        <p:txBody>
          <a:bodyPr/>
          <a:lstStyle/>
          <a:p>
            <a:endParaRPr lang="ja-JP"/>
          </a:p>
        </p:txBody>
      </p:sp>
      <p:sp>
        <p:nvSpPr>
          <p:cNvPr id="32" name="Card3Label"/>
          <p:cNvSpPr txBox="1"/>
          <p:nvPr/>
        </p:nvSpPr>
        <p:spPr>
          <a:xfrm>
            <a:off x="6264912" y="1097280"/>
            <a:ext cx="228600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1100" dirty="0">
                <a:solidFill>
                  <a:srgbClr val="4A5568"/>
                </a:solidFill>
                <a:latin typeface="Calibri"/>
                <a:ea typeface="Calibri"/>
              </a:rPr>
              <a:t>受取利息合計</a:t>
            </a:r>
          </a:p>
        </p:txBody>
      </p:sp>
      <p:sp>
        <p:nvSpPr>
          <p:cNvPr id="33" name="Card3Value"/>
          <p:cNvSpPr txBox="1"/>
          <p:nvPr/>
        </p:nvSpPr>
        <p:spPr>
          <a:xfrm>
            <a:off x="6264912" y="1371600"/>
            <a:ext cx="2286000" cy="41148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2200" b="1" dirty="0">
                <a:solidFill>
                  <a:srgbClr val="1E2D3D"/>
                </a:solidFill>
                <a:latin typeface="Calibri"/>
                <a:ea typeface="Calibri"/>
              </a:rPr>
              <a:t>31万</a:t>
            </a:r>
            <a:r>
              <a:rPr lang="ja-JP" altLang="en-US" sz="2200" b="1" dirty="0">
                <a:solidFill>
                  <a:srgbClr val="1E2D3D"/>
                </a:solidFill>
                <a:latin typeface="Calibri"/>
                <a:ea typeface="Calibri"/>
              </a:rPr>
              <a:t>円</a:t>
            </a:r>
            <a:endParaRPr lang="ja-JP" sz="2200" b="1" dirty="0">
              <a:solidFill>
                <a:srgbClr val="1E2D3D"/>
              </a:solidFill>
              <a:latin typeface="Calibri"/>
              <a:ea typeface="Calibri"/>
            </a:endParaRPr>
          </a:p>
        </p:txBody>
      </p:sp>
      <p:sp>
        <p:nvSpPr>
          <p:cNvPr id="40" name="SectionLabel"/>
          <p:cNvSpPr txBox="1"/>
          <p:nvPr/>
        </p:nvSpPr>
        <p:spPr>
          <a:xfrm>
            <a:off x="457200" y="2103120"/>
            <a:ext cx="3657600" cy="32004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1300" b="1" dirty="0">
                <a:solidFill>
                  <a:srgbClr val="1B3A5C"/>
                </a:solidFill>
                <a:latin typeface="Calibri"/>
                <a:ea typeface="Calibri"/>
              </a:rPr>
              <a:t>積立金明細表</a:t>
            </a:r>
          </a:p>
        </p:txBody>
      </p:sp>
      <p:sp>
        <p:nvSpPr>
          <p:cNvPr id="41" name="UnitLabel"/>
          <p:cNvSpPr txBox="1"/>
          <p:nvPr/>
        </p:nvSpPr>
        <p:spPr>
          <a:xfrm>
            <a:off x="6858000" y="2103120"/>
            <a:ext cx="1828800" cy="32004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r"/>
            <a:r>
              <a:rPr lang="ja-JP" sz="900" dirty="0">
                <a:solidFill>
                  <a:srgbClr val="4A5568"/>
                </a:solidFill>
                <a:latin typeface="Calibri"/>
                <a:ea typeface="Calibri"/>
              </a:rPr>
              <a:t>（単位：円）</a:t>
            </a:r>
          </a:p>
        </p:txBody>
      </p:sp>
      <p:graphicFrame>
        <p:nvGraphicFramePr>
          <p:cNvPr id="50" name="Table1"/>
          <p:cNvGraphicFramePr>
            <a:graphicFrameLocks noGrp="1"/>
          </p:cNvGraphicFramePr>
          <p:nvPr/>
        </p:nvGraphicFramePr>
        <p:xfrm>
          <a:off x="457200" y="2468880"/>
          <a:ext cx="8229600" cy="2240280"/>
        </p:xfrm>
        <a:graphic>
          <a:graphicData uri="http://schemas.openxmlformats.org/drawingml/2006/table">
            <a:tbl>
              <a:tblPr firstRow="1" bandRow="1"/>
              <a:tblGrid>
                <a:gridCol w="182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801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algn="ctr"/>
                      <a:r>
                        <a:rPr lang="ja-JP" sz="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積立金名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前年度繰越金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本年度積立金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受取利息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本年度取崩金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1B3A5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ja-JP" sz="800" b="1" dirty="0">
                          <a:solidFill>
                            <a:srgbClr val="FFFFFF"/>
                          </a:solidFill>
                          <a:latin typeface="Calibri"/>
                          <a:ea typeface="Calibri"/>
                        </a:rPr>
                        <a:t>年度末残高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1B3A5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財政調整積立金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62,066,603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2,000,000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122,629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64,189,232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会館修繕積立金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12,107,183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24,026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12,131,209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周年積立金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389,462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772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390,234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建設業部会積立金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3,062,777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5,147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3,067,924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預り敷金積立金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2,831,399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707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2,832,106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退職給与積立金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58,460,508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3,802,960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157,901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62,421,369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F5F7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algn="l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合計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138,917,932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5,802,960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311,182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0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E8F0FE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ja-JP" sz="800" b="1" dirty="0">
                          <a:solidFill>
                            <a:srgbClr val="1E2D3D"/>
                          </a:solidFill>
                          <a:latin typeface="Calibri"/>
                          <a:ea typeface="Calibri"/>
                        </a:rPr>
                        <a:t>145,032,074</a:t>
                      </a:r>
                    </a:p>
                  </a:txBody>
                  <a:tcPr marL="36000" marR="36000" marT="18000" marB="18000" anchor="ctr">
                    <a:lnL w="6350">
                      <a:solidFill>
                        <a:srgbClr val="D0D7E0"/>
                      </a:solidFill>
                    </a:lnL>
                    <a:lnR w="6350">
                      <a:solidFill>
                        <a:srgbClr val="D0D7E0"/>
                      </a:solidFill>
                    </a:lnR>
                    <a:lnT w="6350">
                      <a:solidFill>
                        <a:srgbClr val="D0D7E0"/>
                      </a:solidFill>
                    </a:lnT>
                    <a:lnB w="6350">
                      <a:solidFill>
                        <a:srgbClr val="D0D7E0"/>
                      </a:solidFill>
                    </a:lnB>
                    <a:solidFill>
                      <a:srgbClr val="E8F0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60" name="Footer"/>
          <p:cNvSpPr txBox="1"/>
          <p:nvPr/>
        </p:nvSpPr>
        <p:spPr>
          <a:xfrm>
            <a:off x="457200" y="4800600"/>
            <a:ext cx="8229600" cy="274320"/>
          </a:xfrm>
          <a:prstGeom prst="rect">
            <a:avLst/>
          </a:prstGeom>
          <a:noFill/>
        </p:spPr>
        <p:txBody>
          <a:bodyPr lIns="0" tIns="0" rIns="0" bIns="0"/>
          <a:lstStyle/>
          <a:p>
            <a:r>
              <a:rPr lang="ja-JP" sz="800" dirty="0">
                <a:solidFill>
                  <a:srgbClr val="4A5568"/>
                </a:solidFill>
                <a:latin typeface="Calibri"/>
                <a:ea typeface="Calibri"/>
              </a:rPr>
              <a:t>※ 本年度は取崩なし。財政調整積立金に200万円、退職給与積立金に380万円を新規積立。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Light Blue">
      <a:dk1>
        <a:sysClr val="windowText" lastClr="000000"/>
      </a:dk1>
      <a:lt1>
        <a:sysClr val="window" lastClr="FFFFFF"/>
      </a:lt1>
      <a:dk2>
        <a:srgbClr val="334155"/>
      </a:dk2>
      <a:lt2>
        <a:srgbClr val="F0F4F8"/>
      </a:lt2>
      <a:accent1>
        <a:srgbClr val="2563EB"/>
      </a:accent1>
      <a:accent2>
        <a:srgbClr val="3B82F6"/>
      </a:accent2>
      <a:accent3>
        <a:srgbClr val="60A5FA"/>
      </a:accent3>
      <a:accent4>
        <a:srgbClr val="0EA5E9"/>
      </a:accent4>
      <a:accent5>
        <a:srgbClr val="6366F1"/>
      </a:accent5>
      <a:accent6>
        <a:srgbClr val="8B5CF6"/>
      </a:accent6>
      <a:hlink>
        <a:srgbClr val="2563EB"/>
      </a:hlink>
      <a:folHlink>
        <a:srgbClr val="64748B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</TotalTime>
  <Words>812</Words>
  <Application>Microsoft Office PowerPoint</Application>
  <PresentationFormat>画面に合わせる (16:9)</PresentationFormat>
  <Paragraphs>298</Paragraphs>
  <Slides>11</Slides>
  <Notes>10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Arial</vt:lpstr>
      <vt:lpstr>Calibri</vt:lpstr>
      <vt:lpstr>Cambria</vt:lpstr>
      <vt:lpstr>Office Theme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03 中村 晶代</dc:creator>
  <cp:lastModifiedBy>03 中村 晶代</cp:lastModifiedBy>
  <cp:revision>1</cp:revision>
  <dcterms:created xsi:type="dcterms:W3CDTF">2026-05-20T03:13:28Z</dcterms:created>
  <dcterms:modified xsi:type="dcterms:W3CDTF">2026-05-21T02:43:12Z</dcterms:modified>
</cp:coreProperties>
</file>